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90" r:id="rId2"/>
    <p:sldId id="257" r:id="rId3"/>
    <p:sldId id="261" r:id="rId4"/>
    <p:sldId id="411" r:id="rId5"/>
    <p:sldId id="263" r:id="rId6"/>
    <p:sldId id="398" r:id="rId7"/>
    <p:sldId id="266" r:id="rId8"/>
    <p:sldId id="399" r:id="rId9"/>
    <p:sldId id="400" r:id="rId10"/>
    <p:sldId id="401" r:id="rId11"/>
    <p:sldId id="402" r:id="rId12"/>
    <p:sldId id="403" r:id="rId13"/>
    <p:sldId id="404" r:id="rId14"/>
    <p:sldId id="408" r:id="rId15"/>
    <p:sldId id="409" r:id="rId16"/>
    <p:sldId id="407" r:id="rId17"/>
    <p:sldId id="391" r:id="rId18"/>
    <p:sldId id="390" r:id="rId19"/>
    <p:sldId id="392" r:id="rId20"/>
    <p:sldId id="264" r:id="rId21"/>
    <p:sldId id="410" r:id="rId22"/>
    <p:sldId id="265" r:id="rId23"/>
    <p:sldId id="267" r:id="rId24"/>
    <p:sldId id="268" r:id="rId25"/>
    <p:sldId id="269" r:id="rId26"/>
    <p:sldId id="270" r:id="rId27"/>
    <p:sldId id="271" r:id="rId28"/>
    <p:sldId id="274" r:id="rId29"/>
    <p:sldId id="275" r:id="rId30"/>
    <p:sldId id="276" r:id="rId31"/>
    <p:sldId id="277" r:id="rId32"/>
    <p:sldId id="280" r:id="rId33"/>
    <p:sldId id="281" r:id="rId34"/>
    <p:sldId id="278" r:id="rId35"/>
    <p:sldId id="279" r:id="rId36"/>
  </p:sldIdLst>
  <p:sldSz cx="9144000" cy="6858000" type="screen4x3"/>
  <p:notesSz cx="6997700" cy="91948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97"/>
    <p:restoredTop sz="94733"/>
  </p:normalViewPr>
  <p:slideViewPr>
    <p:cSldViewPr snapToGrid="0">
      <p:cViewPr varScale="1">
        <p:scale>
          <a:sx n="117" d="100"/>
          <a:sy n="117" d="100"/>
        </p:scale>
        <p:origin x="105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5559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7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26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391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747" y="8733466"/>
            <a:ext cx="3032336" cy="4597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380186" indent="-3791758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260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2521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87816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5042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17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05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836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949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90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433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488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06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83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170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48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565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15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087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852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02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993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557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79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29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227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991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7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549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4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693738" y="12192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2" descr="front"/>
          <p:cNvPicPr preferRelativeResize="0"/>
          <p:nvPr/>
        </p:nvPicPr>
        <p:blipFill rotWithShape="1">
          <a:blip r:embed="rId2">
            <a:alphaModFix/>
          </a:blip>
          <a:srcRect b="22223"/>
          <a:stretch/>
        </p:blipFill>
        <p:spPr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ctr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0" y="6381750"/>
            <a:ext cx="1295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2004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077200" y="6381750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214895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57200" y="1782762"/>
            <a:ext cx="4038600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4645025" y="11430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4645025" y="1782762"/>
            <a:ext cx="4041775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rot="5400000">
            <a:off x="4371975" y="2314575"/>
            <a:ext cx="60960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 rot="5400000">
            <a:off x="447675" y="466725"/>
            <a:ext cx="6096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572000" y="37719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990600" y="1142999"/>
            <a:ext cx="73914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866900" y="-114300"/>
            <a:ext cx="5257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115297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693738" y="9144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1" descr="front"/>
          <p:cNvPicPr preferRelativeResize="0"/>
          <p:nvPr/>
        </p:nvPicPr>
        <p:blipFill rotWithShape="1">
          <a:blip r:embed="rId12">
            <a:alphaModFix/>
          </a:blip>
          <a:srcRect b="22223"/>
          <a:stretch/>
        </p:blipFill>
        <p:spPr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iFaUJ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565498"/>
            <a:ext cx="9144000" cy="2159645"/>
          </a:xfrm>
        </p:spPr>
        <p:txBody>
          <a:bodyPr/>
          <a:lstStyle/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6: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Recursion (</a:t>
            </a:r>
            <a:r>
              <a:rPr lang="en-US" sz="4400" dirty="0" err="1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Lecturer Michael Ball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8037" y="152400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6149342" y="6488668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http:cs88.org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October 14, 2019 </a:t>
            </a:r>
          </a:p>
        </p:txBody>
      </p:sp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688521" y="392192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Questions</a:t>
            </a:r>
            <a:endParaRPr dirty="0"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55864" y="971550"/>
            <a:ext cx="5715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214313" indent="-214313">
              <a:spcBef>
                <a:spcPts val="0"/>
              </a:spcBef>
            </a:pPr>
            <a:r>
              <a:rPr lang="en-US" sz="1800" dirty="0"/>
              <a:t>In what order do we sum the squares ?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How does this compare to iterative approach ?</a:t>
            </a:r>
            <a:endParaRPr dirty="0"/>
          </a:p>
        </p:txBody>
      </p:sp>
      <p:sp>
        <p:nvSpPr>
          <p:cNvPr id="250" name="Google Shape;250;p25"/>
          <p:cNvSpPr/>
          <p:nvPr/>
        </p:nvSpPr>
        <p:spPr>
          <a:xfrm>
            <a:off x="3371850" y="2333684"/>
            <a:ext cx="3943350" cy="110799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sz="105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sz="105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1278501" y="3543300"/>
            <a:ext cx="4400550" cy="1107996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</a:t>
            </a:r>
            <a:r>
              <a:rPr lang="en-US" sz="105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(n):</a:t>
            </a:r>
            <a:endParaRPr sz="1050" dirty="0"/>
          </a:p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 dirty="0"/>
          </a:p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 dirty="0"/>
          </a:p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 dirty="0"/>
          </a:p>
          <a:p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</a:t>
            </a:r>
            <a:r>
              <a:rPr lang="en-US" sz="105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105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n**2 </a:t>
            </a:r>
            <a:endParaRPr sz="1050" dirty="0"/>
          </a:p>
        </p:txBody>
      </p:sp>
      <p:sp>
        <p:nvSpPr>
          <p:cNvPr id="252" name="Google Shape;252;p25"/>
          <p:cNvSpPr/>
          <p:nvPr/>
        </p:nvSpPr>
        <p:spPr>
          <a:xfrm>
            <a:off x="3429000" y="4740235"/>
            <a:ext cx="4400550" cy="1107996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/>
          </a:p>
          <a:p>
            <a:r>
              <a:rPr lang="en-US" sz="105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n**2 + sum_of_squares(n-1)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83206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699836" y="392832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Local variables</a:t>
            </a:r>
            <a:endParaRPr dirty="0"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1257300" y="4069482"/>
            <a:ext cx="6000750" cy="1200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214313" indent="-214313">
              <a:spcBef>
                <a:spcPts val="0"/>
              </a:spcBef>
            </a:pPr>
            <a:r>
              <a:rPr lang="en-US" sz="1800" dirty="0"/>
              <a:t>Each call has its own “frame” of local variables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What about </a:t>
            </a:r>
            <a:r>
              <a:rPr lang="en-US" sz="1800" dirty="0" err="1"/>
              <a:t>globals</a:t>
            </a:r>
            <a:r>
              <a:rPr lang="en-US" sz="1800" dirty="0"/>
              <a:t>?</a:t>
            </a:r>
            <a:endParaRPr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7600950" y="5772150"/>
            <a:ext cx="400050" cy="22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fld id="{00000000-1234-1234-1234-123412341234}" type="slidenum">
              <a:rPr lang="en-US" sz="1050"/>
              <a:pPr/>
              <a:t>11</a:t>
            </a:fld>
            <a:endParaRPr sz="1050"/>
          </a:p>
        </p:txBody>
      </p:sp>
      <p:sp>
        <p:nvSpPr>
          <p:cNvPr id="262" name="Google Shape;262;p26"/>
          <p:cNvSpPr/>
          <p:nvPr/>
        </p:nvSpPr>
        <p:spPr>
          <a:xfrm>
            <a:off x="1257300" y="2057400"/>
            <a:ext cx="6572250" cy="1731243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n_squared = n**2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n_squared + sum_of_squares(n-1)</a:t>
            </a:r>
            <a:endParaRPr sz="1050"/>
          </a:p>
        </p:txBody>
      </p:sp>
      <p:sp>
        <p:nvSpPr>
          <p:cNvPr id="263" name="Google Shape;263;p26"/>
          <p:cNvSpPr/>
          <p:nvPr/>
        </p:nvSpPr>
        <p:spPr>
          <a:xfrm>
            <a:off x="1828800" y="2400300"/>
            <a:ext cx="1371600" cy="2857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050">
              <a:solidFill>
                <a:schemeClr val="dk1"/>
              </a:solidFill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3886200" y="2114550"/>
            <a:ext cx="228600" cy="2857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050">
              <a:solidFill>
                <a:schemeClr val="dk1"/>
              </a:solidFill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4686300" y="3490139"/>
            <a:ext cx="228600" cy="28575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050">
              <a:solidFill>
                <a:schemeClr val="dk1"/>
              </a:solidFill>
            </a:endParaRPr>
          </a:p>
        </p:txBody>
      </p:sp>
      <p:sp>
        <p:nvSpPr>
          <p:cNvPr id="266" name="Google Shape;266;p26">
            <a:hlinkClick r:id="rId3"/>
          </p:cNvPr>
          <p:cNvSpPr/>
          <p:nvPr/>
        </p:nvSpPr>
        <p:spPr>
          <a:xfrm>
            <a:off x="5505255" y="5220808"/>
            <a:ext cx="1933463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>
                <a:solidFill>
                  <a:schemeClr val="dk1"/>
                </a:solidFill>
              </a:rPr>
              <a:t>https://goo.gl/CiFaUJ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2CE9C8D-3E5C-B341-8B47-0CAF75FA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5772150"/>
            <a:ext cx="2171700" cy="2286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0FEA4E53-C724-3047-8C1A-4A8897CFC7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143000" y="577215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41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699407" y="305307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Fibonacci Sequence</a:t>
            </a:r>
            <a:endParaRPr dirty="0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699407" y="1078925"/>
            <a:ext cx="6400800" cy="11635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= 1</a:t>
            </a:r>
          </a:p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dirty="0" err="1"/>
              <a:t>F</a:t>
            </a:r>
            <a:r>
              <a:rPr lang="en-US" baseline="-25000" dirty="0" err="1"/>
              <a:t>n</a:t>
            </a:r>
            <a:r>
              <a:rPr lang="en-US" dirty="0"/>
              <a:t> = F</a:t>
            </a:r>
            <a:r>
              <a:rPr lang="en-US" baseline="-25000" dirty="0"/>
              <a:t>n-1</a:t>
            </a:r>
            <a:r>
              <a:rPr lang="en-US" dirty="0"/>
              <a:t> + F</a:t>
            </a:r>
            <a:r>
              <a:rPr lang="en-US" baseline="-25000" dirty="0"/>
              <a:t>n-2</a:t>
            </a:r>
            <a:br>
              <a:rPr lang="en-US" baseline="-25000" dirty="0"/>
            </a:br>
            <a:br>
              <a:rPr lang="en-US" baseline="-25000" dirty="0"/>
            </a:br>
            <a:r>
              <a:rPr lang="en-US" dirty="0"/>
              <a:t>0, 1, 1, 2, 3, 5, 8, 13, 21, 34, 55, 89, ….</a:t>
            </a:r>
            <a:endParaRPr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6" y="3601741"/>
            <a:ext cx="3685015" cy="2284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9" y="3601259"/>
            <a:ext cx="3631325" cy="2284709"/>
          </a:xfrm>
          <a:prstGeom prst="rect">
            <a:avLst/>
          </a:prstGeom>
        </p:spPr>
      </p:pic>
      <p:sp>
        <p:nvSpPr>
          <p:cNvPr id="6" name="AutoShape 3" descr="{\displaystyle F_{n}=F_{n-1}+F_{n-2},}">
            <a:extLst>
              <a:ext uri="{FF2B5EF4-FFF2-40B4-BE49-F238E27FC236}">
                <a16:creationId xmlns:a16="http://schemas.microsoft.com/office/drawing/2014/main" id="{01C7D2D2-6FCF-C046-89E4-2EBD6FE149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84138"/>
            <a:ext cx="2470150" cy="247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3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2411-A9E1-504E-B191-53617F49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Bears!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3907D-1F13-5C40-B7C2-0F083BA366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859E4-136B-994D-A0F0-F9B4BC00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61" y="1575761"/>
            <a:ext cx="6001020" cy="47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3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A78F-9573-6543-98EA-2E647D4D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calls?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C68D-2C77-8D44-8F60-A055BC89F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calls of fib() does</a:t>
            </a:r>
            <a:br>
              <a:rPr lang="en-US" dirty="0"/>
            </a:br>
            <a:r>
              <a:rPr lang="en-US" dirty="0"/>
              <a:t>executing fib(4) make?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E.g. Calling fib(1) makes 1 call.</a:t>
            </a:r>
          </a:p>
          <a:p>
            <a:endParaRPr lang="en-US" dirty="0"/>
          </a:p>
          <a:p>
            <a:r>
              <a:rPr lang="en-US" dirty="0"/>
              <a:t>A) 4</a:t>
            </a:r>
          </a:p>
          <a:p>
            <a:r>
              <a:rPr lang="en-US" dirty="0"/>
              <a:t>B) 5</a:t>
            </a:r>
          </a:p>
          <a:p>
            <a:r>
              <a:rPr lang="en-US" dirty="0"/>
              <a:t>C) 8</a:t>
            </a:r>
          </a:p>
          <a:p>
            <a:r>
              <a:rPr lang="en-US" dirty="0"/>
              <a:t>D) 9</a:t>
            </a:r>
          </a:p>
          <a:p>
            <a:r>
              <a:rPr lang="en-US" dirty="0"/>
              <a:t>E) 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81D0-BAE7-FB47-B1E3-4C26DC701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71657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588D-61A6-704F-9B09-7FA0184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B498B-7463-D04B-93B7-25DA7D6FC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66800"/>
            <a:ext cx="4842641" cy="1602828"/>
          </a:xfrm>
        </p:spPr>
        <p:txBody>
          <a:bodyPr/>
          <a:lstStyle/>
          <a:p>
            <a:r>
              <a:rPr lang="en-US" dirty="0"/>
              <a:t>Fib(4) → Fib(3), Fib(2)</a:t>
            </a:r>
          </a:p>
          <a:p>
            <a:r>
              <a:rPr lang="en-US" dirty="0"/>
              <a:t>Fib(3) → Fib(2), Fib(1)</a:t>
            </a:r>
          </a:p>
          <a:p>
            <a:r>
              <a:rPr lang="en-US" dirty="0"/>
              <a:t>Fib(2) → Fib(1), Fib(0)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08635-C964-104A-B0BF-9F078A07A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b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E3B7CE1-A50B-0949-A7AE-EDCA50B9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1" y="3124637"/>
            <a:ext cx="8278569" cy="29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65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677636" y="304800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/>
              <a:t>Trust …</a:t>
            </a:r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677636" y="1072055"/>
            <a:ext cx="6694714" cy="45286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214313" indent="-214313">
              <a:spcBef>
                <a:spcPts val="0"/>
              </a:spcBef>
            </a:pPr>
            <a:r>
              <a:rPr lang="en-US" sz="1800" dirty="0"/>
              <a:t>The recursive “leap of faith” works as long as we hit the base case eventually</a:t>
            </a:r>
          </a:p>
          <a:p>
            <a:pPr marL="214313" indent="-214313">
              <a:spcBef>
                <a:spcPts val="0"/>
              </a:spcBef>
            </a:pPr>
            <a:endParaRPr lang="en-US" dirty="0"/>
          </a:p>
          <a:p>
            <a:pPr marL="214313" indent="-214313">
              <a:spcBef>
                <a:spcPts val="0"/>
              </a:spcBef>
            </a:pPr>
            <a:endParaRPr lang="en-US" dirty="0"/>
          </a:p>
          <a:p>
            <a:pPr marL="214313" indent="-214313">
              <a:spcBef>
                <a:spcPts val="0"/>
              </a:spcBef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What happens if we don’t?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3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18 VAG Rounded Bold   07390" charset="0"/>
              </a:rPr>
              <a:t>Recursion (unwanted)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1" y="1828800"/>
            <a:ext cx="6008537" cy="337185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0950" y="5772150"/>
            <a:ext cx="400050" cy="2286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97061925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0950" y="5772150"/>
            <a:ext cx="400050" cy="2286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18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57350" y="1657350"/>
            <a:ext cx="6115050" cy="742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171700"/>
            <a:ext cx="2628900" cy="3147762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4800600" y="2171700"/>
            <a:ext cx="6000750" cy="628650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0" y="3943350"/>
            <a:ext cx="2286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Recursion!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5772150" y="3829050"/>
            <a:ext cx="1257300" cy="514350"/>
          </a:xfrm>
          <a:prstGeom prst="wedgeRectCallout">
            <a:avLst>
              <a:gd name="adj1" fmla="val -21979"/>
              <a:gd name="adj2" fmla="val -9895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3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List Files in Python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0950" y="5772150"/>
            <a:ext cx="400050" cy="2286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19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1160045" y="1771650"/>
            <a:ext cx="7200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"/>
                <a:cs typeface="Courier"/>
              </a:rPr>
              <a:t>def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listfiles</a:t>
            </a:r>
            <a:r>
              <a:rPr lang="en-US" sz="1200" dirty="0">
                <a:latin typeface="Courier"/>
                <a:cs typeface="Courier"/>
              </a:rPr>
              <a:t>(directory):</a:t>
            </a:r>
          </a:p>
          <a:p>
            <a:r>
              <a:rPr lang="en-US" sz="1200" dirty="0">
                <a:latin typeface="Courier"/>
                <a:cs typeface="Courier"/>
              </a:rPr>
              <a:t>    content = [</a:t>
            </a:r>
            <a:r>
              <a:rPr lang="en-US" sz="1200" dirty="0" err="1">
                <a:latin typeface="Courier"/>
                <a:cs typeface="Courier"/>
              </a:rPr>
              <a:t>os.path.join</a:t>
            </a:r>
            <a:r>
              <a:rPr lang="en-US" sz="1200" dirty="0">
                <a:latin typeface="Courier"/>
                <a:cs typeface="Courier"/>
              </a:rPr>
              <a:t>(directory, x) for x in </a:t>
            </a:r>
            <a:r>
              <a:rPr lang="en-US" sz="1200" dirty="0" err="1">
                <a:latin typeface="Courier"/>
                <a:cs typeface="Courier"/>
              </a:rPr>
              <a:t>os.listdir</a:t>
            </a:r>
            <a:r>
              <a:rPr lang="en-US" sz="1200" dirty="0">
                <a:latin typeface="Courier"/>
                <a:cs typeface="Courier"/>
              </a:rPr>
              <a:t>(directory)]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latin typeface="Courier"/>
                <a:cs typeface="Courier"/>
              </a:rPr>
              <a:t>dirs</a:t>
            </a:r>
            <a:r>
              <a:rPr lang="en-US" sz="1200" dirty="0">
                <a:latin typeface="Courier"/>
                <a:cs typeface="Courier"/>
              </a:rPr>
              <a:t> = sorted([x for x in content if </a:t>
            </a:r>
            <a:r>
              <a:rPr lang="en-US" sz="1200" dirty="0" err="1">
                <a:latin typeface="Courier"/>
                <a:cs typeface="Courier"/>
              </a:rPr>
              <a:t>os.path.isdir</a:t>
            </a:r>
            <a:r>
              <a:rPr lang="en-US" sz="1200" dirty="0">
                <a:latin typeface="Courier"/>
                <a:cs typeface="Courier"/>
              </a:rPr>
              <a:t>(x)])</a:t>
            </a:r>
          </a:p>
          <a:p>
            <a:r>
              <a:rPr lang="en-US" sz="1200" dirty="0">
                <a:latin typeface="Courier"/>
                <a:cs typeface="Courier"/>
              </a:rPr>
              <a:t>    files = sorted([x for x in content if </a:t>
            </a:r>
            <a:r>
              <a:rPr lang="en-US" sz="1200" dirty="0" err="1">
                <a:latin typeface="Courier"/>
                <a:cs typeface="Courier"/>
              </a:rPr>
              <a:t>os.path.isfile</a:t>
            </a:r>
            <a:r>
              <a:rPr lang="en-US" sz="1200" dirty="0">
                <a:latin typeface="Courier"/>
                <a:cs typeface="Courier"/>
              </a:rPr>
              <a:t>(x)])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for d in </a:t>
            </a:r>
            <a:r>
              <a:rPr lang="en-US" sz="1200" dirty="0" err="1">
                <a:latin typeface="Courier"/>
                <a:cs typeface="Courier"/>
              </a:rPr>
              <a:t>dirs</a:t>
            </a:r>
            <a:r>
              <a:rPr lang="en-US" sz="1200" dirty="0"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latin typeface="Courier"/>
                <a:cs typeface="Courier"/>
              </a:rPr>
              <a:t>	print d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listfiles</a:t>
            </a:r>
            <a:r>
              <a:rPr lang="en-US" sz="1200" dirty="0">
                <a:latin typeface="Courier"/>
                <a:cs typeface="Courier"/>
              </a:rPr>
              <a:t>(d)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  for f in files:</a:t>
            </a:r>
          </a:p>
          <a:p>
            <a:r>
              <a:rPr lang="en-US" sz="1200" dirty="0">
                <a:latin typeface="Courier"/>
                <a:cs typeface="Courier"/>
              </a:rPr>
              <a:t>	print f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half" idx="1"/>
          </p:nvPr>
        </p:nvSpPr>
        <p:spPr>
          <a:xfrm>
            <a:off x="1485900" y="4400550"/>
            <a:ext cx="6000750" cy="6286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Iterative version about twice as much code and much harder to think about.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DF2C2B-0031-6447-9D8D-04F9B22E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5772150"/>
            <a:ext cx="2171700" cy="2286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</p:spTree>
    <p:extLst>
      <p:ext uri="{BB962C8B-B14F-4D97-AF65-F5344CB8AC3E}">
        <p14:creationId xmlns:p14="http://schemas.microsoft.com/office/powerpoint/2010/main" val="294500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 descr="RF-Graphic-from-DrawShop-a-head-full-of-excellent-ideas-109477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29200"/>
            <a:ext cx="99060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 - function valued expressions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101" name="Google Shape;101;p1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44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04" name="Google Shape;204;p2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3048000" y="2362200"/>
            <a:ext cx="4038600" cy="2667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3942706" y="2450068"/>
            <a:ext cx="19246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Data Type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191000" y="3216598"/>
            <a:ext cx="258275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304800" y="4558348"/>
            <a:ext cx="265970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Representation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471786" y="2545723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715442" y="3216598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1651322" y="3887473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946642" y="1779346"/>
            <a:ext cx="1537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2964502" y="1775977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4191000" y="3891686"/>
            <a:ext cx="255711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on that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</a:t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2895600" y="2545723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2895600" y="3178355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2895600" y="3810000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2895600" y="4442632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2039000" y="5186442"/>
            <a:ext cx="2659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 lang="en-US" sz="1800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Abstraction Barrier!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494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CCEA-ABE1-994B-9C87-AE7A1DFB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ADTs?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97473-520D-B849-9301-423FFA38D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“Self-Documenting”</a:t>
            </a:r>
          </a:p>
          <a:p>
            <a:pPr lvl="1"/>
            <a:r>
              <a:rPr lang="en-US" dirty="0" err="1"/>
              <a:t>contact_name</a:t>
            </a:r>
            <a:r>
              <a:rPr lang="en-US" dirty="0"/>
              <a:t>(contact)</a:t>
            </a:r>
          </a:p>
          <a:p>
            <a:pPr lvl="2"/>
            <a:r>
              <a:rPr lang="en-US" dirty="0"/>
              <a:t>Vs contact[0]</a:t>
            </a:r>
          </a:p>
          <a:p>
            <a:pPr lvl="1"/>
            <a:r>
              <a:rPr lang="en-US" dirty="0"/>
              <a:t>“0” may seem clear now, but what about in a week? 3 months? </a:t>
            </a:r>
          </a:p>
          <a:p>
            <a:r>
              <a:rPr lang="en-US" dirty="0"/>
              <a:t>Change your implementation</a:t>
            </a:r>
          </a:p>
          <a:p>
            <a:pPr lvl="1"/>
            <a:r>
              <a:rPr lang="en-US" dirty="0"/>
              <a:t>Maybe today it’s just a Python List</a:t>
            </a:r>
          </a:p>
          <a:p>
            <a:pPr lvl="1"/>
            <a:r>
              <a:rPr lang="en-US" dirty="0"/>
              <a:t>Tomorrow: It could be a file on your computer; a database in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552DA-F21E-C242-9974-D27DFEBE5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25763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Examples Data Types You have seen</a:t>
            </a:r>
            <a:endParaRPr dirty="0"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list( … )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 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exps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&gt;,…  ]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[&lt;exp&gt; for &lt;var&gt; in &lt;list&gt; 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[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if &lt;exp&gt; 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]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]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&lt;list&gt; [ &lt;index or slice&gt; ]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len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min, max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Mutable ones too (but not yet)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tuple( … )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 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exps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&gt;,…  )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&lt;tuple&gt; [ &lt;index or slice&gt; ]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len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min, max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28" name="Google Shape;228;p2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1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An Abstract Data Type: Key-Value Pair</a:t>
            </a:r>
            <a:endParaRPr dirty="0"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685800" y="1320800"/>
            <a:ext cx="762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of key-Value bindings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: Value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real-world examples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Dictionary, Directory, Phone book, Course Schedule, Facebook Friends, Movie listings, …</a:t>
            </a:r>
            <a:endParaRPr dirty="0"/>
          </a:p>
        </p:txBody>
      </p:sp>
      <p:sp>
        <p:nvSpPr>
          <p:cNvPr id="245" name="Google Shape;245;p2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46" name="Google Shape;246;p2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47" name="Google Shape;247;p2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605656" y="3293379"/>
            <a:ext cx="77555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A51FB"/>
                </a:solidFill>
                <a:latin typeface="Arial"/>
                <a:ea typeface="Arial"/>
                <a:cs typeface="Arial"/>
                <a:sym typeface="Arial"/>
              </a:rPr>
              <a:t>Given some Key, What is the value associated with 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818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Key-Value ADT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kv_empty: create an empty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kv_add: add a key:value binding to a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kv_create: create a KV from a list of key,value tuples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kv_items: list of (key,value) tuple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kv_keys: list of keys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kv_values: list of values in KV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kv_len: number of bindings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kv_in: presence of a binding with a key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kv_display: external representation of KV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56" name="Google Shape;256;p2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57" name="Google Shape;257;p2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301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little application</a:t>
            </a:r>
            <a:endParaRPr dirty="0"/>
          </a:p>
        </p:txBody>
      </p:sp>
      <p:sp>
        <p:nvSpPr>
          <p:cNvPr id="263" name="Google Shape;263;p2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64" name="Google Shape;264;p2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</a:t>
            </a:r>
            <a:endParaRPr dirty="0"/>
          </a:p>
        </p:txBody>
      </p:sp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266700" y="1497042"/>
            <a:ext cx="8610600" cy="45243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phone_book_data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600" b="1" dirty="0">
              <a:solidFill>
                <a:srgbClr val="C79C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"Christine Strauch"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"510-842-9235"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"Frances </a:t>
            </a:r>
            <a:r>
              <a:rPr lang="en-US" sz="1600" b="1" dirty="0" err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Catal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 err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Buloan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"932-567-3241"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"617-547-0923"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"Joy De Rosario"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"310-912-6483"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"Casey </a:t>
            </a:r>
            <a:r>
              <a:rPr lang="en-US" sz="1600" b="1" dirty="0" err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Casem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"415-432-9292"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"Lydia Lu"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"707-341-1254"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pb_create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phone_book_data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</a:t>
            </a:r>
            <a:r>
              <a:rPr lang="en-US" sz="1600" b="1" dirty="0" err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Chows's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 Number: 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pb_get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phone_book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b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"Area codes"</a:t>
            </a:r>
            <a:r>
              <a:rPr lang="en-US" sz="16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1" dirty="0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area_codes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list(map(</a:t>
            </a:r>
            <a:r>
              <a:rPr lang="en-US" sz="1600" b="1" dirty="0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x:x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[0:3], 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pb_numbers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phone_book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area_codes</a:t>
            </a:r>
            <a:r>
              <a:rPr lang="en-US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9973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Layered Design Process</a:t>
            </a:r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application based entirely on the ADT interface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Operations, Constructors and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operations in ADT on Constructors and 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the implementation representation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constructors and selectors on some concrete representation</a:t>
            </a: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74" name="Google Shape;274;p2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75" name="Google Shape;275;p2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110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1</a:t>
            </a:r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list of (key, value) pairs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283" name="Google Shape;283;p2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779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Lists, Tuples, Strings, Range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 &lt;list of 2-tuples&gt; )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 &lt;key&gt;=&lt;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val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&gt;, ...) # like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kwargs</a:t>
            </a:r>
            <a:endParaRPr sz="1800" b="1" i="0" u="none" strike="noStrike" cap="none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 exp&gt;:&lt;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val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exp&gt;, …  }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&lt;key&gt;:&lt;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val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for &lt;iteration expression&gt; }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 [ &lt;key&gt; ]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&gt;.keys(), .items(), .values()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&gt;.get(key [, default] 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Key in, not in,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len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min, max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»"/>
            </a:pP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dict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&gt;[ &lt;key&gt; ] = &lt;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val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11" name="Google Shape;311;p3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12" name="Google Shape;312;p3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5554620"/>
            <a:ext cx="1026459" cy="589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277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Dictionary Example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20" name="Google Shape;320;p3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31" descr="Screen Shot 2016-03-06 at 8.30.1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988483"/>
            <a:ext cx="6134100" cy="5793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46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Today’s Lecture</a:t>
            </a:r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</a:p>
          <a:p>
            <a:pPr marL="742950" lvl="1" indent="-285750"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dirty="0"/>
              <a:t>More practice</a:t>
            </a:r>
          </a:p>
          <a:p>
            <a:pPr marL="742950" lvl="1" indent="-285750"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dirty="0"/>
              <a:t>Some tips &amp; tricks</a:t>
            </a:r>
          </a:p>
          <a:p>
            <a:pPr marL="285750" indent="-285750">
              <a:spcBef>
                <a:spcPts val="0"/>
              </a:spcBef>
            </a:pPr>
            <a:r>
              <a:rPr lang="en-US" dirty="0"/>
              <a:t>Abstract Data Types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More use of functions!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Value in documentation and clarity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Not on next Monday’s midterm</a:t>
            </a:r>
          </a:p>
        </p:txBody>
      </p:sp>
      <p:sp>
        <p:nvSpPr>
          <p:cNvPr id="172" name="Google Shape;172;p1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173" name="Google Shape;173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174" name="Google Shape;174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1860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Beware</a:t>
            </a: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body" idx="1"/>
          </p:nvPr>
        </p:nvSpPr>
        <p:spPr>
          <a:xfrm>
            <a:off x="762000" y="1224545"/>
            <a:ext cx="7620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Built-in data type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relies on mutation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Clobbers the object, rather than “functional” – creating a new one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Throws an errors of key is not present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learn about mutation shortly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7182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3</a:t>
            </a:r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dict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202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C.O.R.E concepts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67" name="Google Shape;367;p3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1600200" y="1524000"/>
            <a:ext cx="184978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ompute</a:t>
            </a:r>
            <a:endParaRPr/>
          </a:p>
        </p:txBody>
      </p:sp>
      <p:sp>
        <p:nvSpPr>
          <p:cNvPr id="370" name="Google Shape;370;p36"/>
          <p:cNvSpPr txBox="1"/>
          <p:nvPr/>
        </p:nvSpPr>
        <p:spPr>
          <a:xfrm>
            <a:off x="1600200" y="2514600"/>
            <a:ext cx="219202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perations</a:t>
            </a:r>
            <a:endParaRPr/>
          </a:p>
        </p:txBody>
      </p:sp>
      <p:sp>
        <p:nvSpPr>
          <p:cNvPr id="371" name="Google Shape;371;p36"/>
          <p:cNvSpPr txBox="1"/>
          <p:nvPr/>
        </p:nvSpPr>
        <p:spPr>
          <a:xfrm>
            <a:off x="1600200" y="3682424"/>
            <a:ext cx="296788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epresentation</a:t>
            </a:r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1600200" y="4825424"/>
            <a:ext cx="21010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4953000" y="1161871"/>
            <a:ext cx="365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useful computations treating objects abstractly as whole values and operating on them.</a:t>
            </a:r>
            <a:endParaRPr/>
          </a:p>
        </p:txBody>
      </p:sp>
      <p:sp>
        <p:nvSpPr>
          <p:cNvPr id="374" name="Google Shape;374;p36"/>
          <p:cNvSpPr txBox="1"/>
          <p:nvPr/>
        </p:nvSpPr>
        <p:spPr>
          <a:xfrm>
            <a:off x="4953000" y="2457271"/>
            <a:ext cx="3505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operations on the abstract components that allow ease of use – independent of concrete representation.</a:t>
            </a:r>
            <a:endParaRPr/>
          </a:p>
        </p:txBody>
      </p:sp>
      <p:sp>
        <p:nvSpPr>
          <p:cNvPr id="375" name="Google Shape;375;p36"/>
          <p:cNvSpPr txBox="1"/>
          <p:nvPr/>
        </p:nvSpPr>
        <p:spPr>
          <a:xfrm>
            <a:off x="4953000" y="3724870"/>
            <a:ext cx="3505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and selectors that provide an abstract interface to a concrete representation</a:t>
            </a: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4953000" y="4763869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on a computing machine</a:t>
            </a:r>
            <a:endParaRPr/>
          </a:p>
        </p:txBody>
      </p:sp>
      <p:cxnSp>
        <p:nvCxnSpPr>
          <p:cNvPr id="377" name="Google Shape;377;p36"/>
          <p:cNvCxnSpPr/>
          <p:nvPr/>
        </p:nvCxnSpPr>
        <p:spPr>
          <a:xfrm>
            <a:off x="1676400" y="2438400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36"/>
          <p:cNvCxnSpPr/>
          <p:nvPr/>
        </p:nvCxnSpPr>
        <p:spPr>
          <a:xfrm>
            <a:off x="1752600" y="3682424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79" name="Google Shape;379;p36"/>
          <p:cNvCxnSpPr/>
          <p:nvPr/>
        </p:nvCxnSpPr>
        <p:spPr>
          <a:xfrm>
            <a:off x="1752600" y="4749224"/>
            <a:ext cx="6553200" cy="0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36"/>
          <p:cNvSpPr/>
          <p:nvPr/>
        </p:nvSpPr>
        <p:spPr>
          <a:xfrm>
            <a:off x="1066800" y="2438400"/>
            <a:ext cx="533400" cy="2286000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 rot="-5400000">
            <a:off x="-716584" y="3383584"/>
            <a:ext cx="28092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5562600" y="5715000"/>
            <a:ext cx="27494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Abstraction Barrier</a:t>
            </a:r>
            <a:endParaRPr/>
          </a:p>
        </p:txBody>
      </p:sp>
      <p:cxnSp>
        <p:nvCxnSpPr>
          <p:cNvPr id="383" name="Google Shape;383;p36"/>
          <p:cNvCxnSpPr/>
          <p:nvPr/>
        </p:nvCxnSpPr>
        <p:spPr>
          <a:xfrm>
            <a:off x="4419600" y="3657600"/>
            <a:ext cx="1219200" cy="21336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5679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Creating an Abtract Data Type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&amp;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 the behavior of objects, invariants, etc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(abstractly) in terms of Constructors and Selectors for the object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structure of the object 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 violation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occurs when a part of the program that can use the higher level functions uses lower level ones instead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either layer of abstraction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barriers make programs easier to get right, maintain, and modify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changes when representation changes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91" name="Google Shape;391;p3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92" name="Google Shape;392;p3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81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Building Apps over KV ADT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685800" y="5291118"/>
            <a:ext cx="7620000" cy="103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a table of the friend list for each person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49" name="Google Shape;349;p3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50" name="Google Shape;350;p3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723089" y="1143000"/>
            <a:ext cx="69342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friend_data = 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"Joy De Rosario"),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"Casey Casem"),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("Frances Catal Buloan",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Rosario",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Lydia", "Jack Chow")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683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Example: make_friends</a:t>
            </a:r>
            <a:endParaRPr sz="3200" b="1" i="0" u="none" strike="noStrike" cap="none">
              <a:solidFill>
                <a:srgbClr val="0332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10/14/19</a:t>
            </a:r>
            <a:endParaRPr dirty="0"/>
          </a:p>
        </p:txBody>
      </p:sp>
      <p:sp>
        <p:nvSpPr>
          <p:cNvPr id="358" name="Google Shape;358;p3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Fa19 L4</a:t>
            </a:r>
            <a:endParaRPr dirty="0"/>
          </a:p>
        </p:txBody>
      </p:sp>
      <p:sp>
        <p:nvSpPr>
          <p:cNvPr id="359" name="Google Shape;359;p3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571500" y="1371600"/>
            <a:ext cx="7924800" cy="28623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make_friends(friendships):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friends = kv_empty()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(der, dee) in friendships: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not kv_in(friends, der):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kv_add(friends, der, [dee])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der_friends = kv_get(friends, der)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kv_add(kv_delete(friends, der),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der, [dee] + der_friends)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friends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605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EE0C-4A52-3941-A2B5-849470F0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468F5-8784-6449-8349-C99E5C6FD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MIDTERM MOVED!</a:t>
            </a:r>
          </a:p>
          <a:p>
            <a:r>
              <a:rPr lang="en-US" dirty="0"/>
              <a:t>Monday 10/21 7-9pm</a:t>
            </a:r>
          </a:p>
          <a:p>
            <a:r>
              <a:rPr lang="en-US" dirty="0"/>
              <a:t>No Assignments Due this week</a:t>
            </a:r>
          </a:p>
          <a:p>
            <a:r>
              <a:rPr lang="en-US" dirty="0"/>
              <a:t>Saturday October 19th 5 - 8:30 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0EBBE-1D4A-384A-840B-E02BF1BEC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0063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32064" y="243679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Recall: Iteration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>
            <a:off x="1885950" y="2405487"/>
            <a:ext cx="5029200" cy="168507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(n):</a:t>
            </a:r>
            <a:endParaRPr sz="1050" dirty="0"/>
          </a:p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accum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= 0</a:t>
            </a:r>
            <a:endParaRPr sz="1050" dirty="0"/>
          </a:p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in range(1,n+1):</a:t>
            </a:r>
            <a:endParaRPr sz="1050" dirty="0"/>
          </a:p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accum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=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accum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+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*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</a:t>
            </a:r>
            <a:endParaRPr sz="2100" b="1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21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</a:t>
            </a:r>
            <a:r>
              <a:rPr lang="en-US" sz="21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accum</a:t>
            </a:r>
            <a:endParaRPr sz="2100" b="1" dirty="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3714750" y="1719686"/>
            <a:ext cx="3379772" cy="40005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1. Initialize the “base” case of no iterations</a:t>
              </a:r>
              <a:endParaRPr sz="1050"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5600701" y="2309757"/>
            <a:ext cx="1388842" cy="40005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2. Starting value</a:t>
              </a:r>
              <a:endParaRPr sz="1050"/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6212109" y="2709807"/>
            <a:ext cx="1388842" cy="40005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3. Ending value</a:t>
              </a:r>
              <a:endParaRPr sz="1050"/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4990992" y="4262013"/>
            <a:ext cx="2361080" cy="40005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4. New loop variable value</a:t>
              </a:r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29586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657225" y="260397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Recursion Key concepts – by example</a:t>
            </a:r>
            <a:endParaRPr dirty="0"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7600950" y="5772150"/>
            <a:ext cx="400050" cy="22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fld id="{00000000-1234-1234-1234-123412341234}" type="slidenum">
              <a:rPr lang="en-US" sz="1050"/>
              <a:pPr/>
              <a:t>6</a:t>
            </a:fld>
            <a:endParaRPr sz="1050"/>
          </a:p>
        </p:txBody>
      </p:sp>
      <p:sp>
        <p:nvSpPr>
          <p:cNvPr id="200" name="Google Shape;200;p21"/>
          <p:cNvSpPr/>
          <p:nvPr/>
        </p:nvSpPr>
        <p:spPr>
          <a:xfrm>
            <a:off x="1543050" y="2514600"/>
            <a:ext cx="6057900" cy="145424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/>
          </a:p>
          <a:p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</a:t>
            </a:r>
            <a:endParaRPr sz="1050"/>
          </a:p>
        </p:txBody>
      </p:sp>
      <p:grpSp>
        <p:nvGrpSpPr>
          <p:cNvPr id="201" name="Google Shape;201;p21"/>
          <p:cNvGrpSpPr/>
          <p:nvPr/>
        </p:nvGrpSpPr>
        <p:grpSpPr>
          <a:xfrm>
            <a:off x="1714500" y="1714500"/>
            <a:ext cx="2400300" cy="40005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1. Test for simple “base” case</a:t>
              </a:r>
              <a:endParaRPr sz="1050"/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4343400" y="1714500"/>
            <a:ext cx="2743200" cy="40005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2. Solution in simple “base” case</a:t>
              </a:r>
              <a:endParaRPr sz="1050"/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2286000" y="4419459"/>
            <a:ext cx="2514600" cy="6858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3. Assume recusive solution to simpler problem</a:t>
              </a:r>
              <a:endParaRPr sz="1050"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5115847" y="4527597"/>
            <a:ext cx="2514600" cy="685800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4750"/>
                <a:gd name="adj2" fmla="val -149944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050"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r>
                <a:rPr lang="en-US" sz="1050">
                  <a:solidFill>
                    <a:schemeClr val="dk1"/>
                  </a:solidFill>
                </a:rPr>
                <a:t>4. Transform soln of simpler problem into full soln</a:t>
              </a:r>
              <a:endParaRPr sz="1050">
                <a:solidFill>
                  <a:schemeClr val="dk1"/>
                </a:solidFill>
              </a:endParaRPr>
            </a:p>
          </p:txBody>
        </p:sp>
      </p:grp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F7CB9A5-E7CA-7C42-A6C4-5E9CD3AA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5772150"/>
            <a:ext cx="2171700" cy="2286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20" name="Google Shape;121;p15">
            <a:extLst>
              <a:ext uri="{FF2B5EF4-FFF2-40B4-BE49-F238E27FC236}">
                <a16:creationId xmlns:a16="http://schemas.microsoft.com/office/drawing/2014/main" id="{9199F979-ED4F-3E4A-BC75-54B2945B43B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143000" y="5772150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495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710293" y="304800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Recursion</a:t>
            </a:r>
            <a:endParaRPr dirty="0"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710293" y="1034143"/>
            <a:ext cx="6519182" cy="17027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>
              <a:spcBef>
                <a:spcPts val="405"/>
              </a:spcBef>
            </a:pPr>
            <a:r>
              <a:rPr lang="en-US" sz="1950" dirty="0"/>
              <a:t>Base Case:</a:t>
            </a:r>
          </a:p>
          <a:p>
            <a:pPr lvl="1">
              <a:spcBef>
                <a:spcPts val="405"/>
              </a:spcBef>
            </a:pPr>
            <a:r>
              <a:rPr lang="en-US" sz="1350" dirty="0"/>
              <a:t>What stops the recursion?</a:t>
            </a:r>
          </a:p>
          <a:p>
            <a:pPr>
              <a:spcBef>
                <a:spcPts val="405"/>
              </a:spcBef>
            </a:pPr>
            <a:r>
              <a:rPr lang="en-US" sz="1950" dirty="0"/>
              <a:t>Recursive Case:</a:t>
            </a:r>
          </a:p>
          <a:p>
            <a:pPr lvl="1">
              <a:spcBef>
                <a:spcPts val="405"/>
              </a:spcBef>
            </a:pPr>
            <a:r>
              <a:rPr lang="en-US" sz="1350" dirty="0"/>
              <a:t>Divide</a:t>
            </a:r>
          </a:p>
          <a:p>
            <a:pPr lvl="1">
              <a:spcBef>
                <a:spcPts val="405"/>
              </a:spcBef>
            </a:pPr>
            <a:r>
              <a:rPr lang="en-US" sz="1350" dirty="0"/>
              <a:t>Invoke</a:t>
            </a:r>
          </a:p>
          <a:p>
            <a:pPr lvl="1">
              <a:spcBef>
                <a:spcPts val="405"/>
              </a:spcBef>
            </a:pPr>
            <a:r>
              <a:rPr lang="en-US" sz="1350" dirty="0"/>
              <a:t>Combine2</a:t>
            </a:r>
          </a:p>
          <a:p>
            <a:pPr>
              <a:spcBef>
                <a:spcPts val="405"/>
              </a:spcBef>
            </a:pPr>
            <a:endParaRPr sz="1950" dirty="0"/>
          </a:p>
        </p:txBody>
      </p:sp>
      <p:sp>
        <p:nvSpPr>
          <p:cNvPr id="222" name="Google Shape;222;p22"/>
          <p:cNvSpPr/>
          <p:nvPr/>
        </p:nvSpPr>
        <p:spPr>
          <a:xfrm>
            <a:off x="710293" y="4061732"/>
            <a:ext cx="6057900" cy="145424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</a:t>
            </a:r>
            <a:r>
              <a:rPr lang="en-US" sz="18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(n):</a:t>
            </a:r>
            <a:endParaRPr sz="1050" dirty="0"/>
          </a:p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sz="1050" dirty="0"/>
          </a:p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sz="1050" dirty="0"/>
          </a:p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sz="1050" dirty="0"/>
          </a:p>
          <a:p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</a:t>
            </a:r>
            <a:r>
              <a:rPr lang="en-US" sz="18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18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n**2 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73533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77635" y="304800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Why does it work</a:t>
            </a:r>
            <a:endParaRPr dirty="0"/>
          </a:p>
        </p:txBody>
      </p:sp>
      <p:sp>
        <p:nvSpPr>
          <p:cNvPr id="231" name="Google Shape;231;p23"/>
          <p:cNvSpPr/>
          <p:nvPr/>
        </p:nvSpPr>
        <p:spPr>
          <a:xfrm>
            <a:off x="1257300" y="2400300"/>
            <a:ext cx="6629400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sum_of_squares(3)</a:t>
            </a:r>
            <a:endParaRPr sz="15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endParaRPr sz="15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sum_of_squares(3) =&gt; sum_of_squares(2) + 3**2 </a:t>
            </a:r>
            <a:endParaRPr sz="1050"/>
          </a:p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sum_of_squares(1) + 2**2 + 3**2 </a:t>
            </a:r>
            <a:endParaRPr sz="1050"/>
          </a:p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sum_of_squares(0) + 1**2 + 2**2 + 3**2  </a:t>
            </a:r>
            <a:endParaRPr sz="1050"/>
          </a:p>
          <a:p>
            <a:r>
              <a:rPr lang="en-US" sz="15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0 + 1**2 + 2**2 + 3**2 = 14</a:t>
            </a: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05758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666750" y="304800"/>
            <a:ext cx="5772150" cy="552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ctr" anchorCtr="0">
            <a:noAutofit/>
          </a:bodyPr>
          <a:lstStyle/>
          <a:p>
            <a:r>
              <a:rPr lang="en-US" sz="2400" dirty="0"/>
              <a:t>How does it work?</a:t>
            </a:r>
            <a:endParaRPr dirty="0"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666749" y="1045029"/>
            <a:ext cx="8118021" cy="53557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9056" tIns="34519" rIns="69056" bIns="34519" rtlCol="0" anchor="t" anchorCtr="0">
            <a:noAutofit/>
          </a:bodyPr>
          <a:lstStyle/>
          <a:p>
            <a:pPr marL="214313" indent="-214313">
              <a:spcBef>
                <a:spcPts val="0"/>
              </a:spcBef>
            </a:pPr>
            <a:r>
              <a:rPr lang="en-US" sz="1800" dirty="0"/>
              <a:t>Each recursive call gets its own local variables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Just like any other function call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Computes its result (possibly using additional calls)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Just like any other function call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Returns its result and returns control to its caller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Just like any other function call</a:t>
            </a:r>
            <a:endParaRPr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The function that is called happens to be itself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Called on a simpler problem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Eventually bottoms out on the simple base case</a:t>
            </a:r>
            <a:endParaRPr dirty="0"/>
          </a:p>
          <a:p>
            <a:pPr lvl="1" indent="-85725">
              <a:spcBef>
                <a:spcPts val="405"/>
              </a:spcBef>
              <a:buNone/>
            </a:pPr>
            <a:endParaRPr sz="1350" dirty="0"/>
          </a:p>
          <a:p>
            <a:pPr marL="214313" indent="-214313">
              <a:spcBef>
                <a:spcPts val="540"/>
              </a:spcBef>
            </a:pPr>
            <a:r>
              <a:rPr lang="en-US" sz="1800" dirty="0"/>
              <a:t>Reason about correctness “by induction”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Solve a base case</a:t>
            </a:r>
            <a:endParaRPr dirty="0"/>
          </a:p>
          <a:p>
            <a:pPr lvl="1">
              <a:spcBef>
                <a:spcPts val="405"/>
              </a:spcBef>
            </a:pPr>
            <a:r>
              <a:rPr lang="en-US" sz="1350" dirty="0"/>
              <a:t>Assuming a solution to a smaller problem, extend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7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2234</Words>
  <Application>Microsoft Macintosh PowerPoint</Application>
  <PresentationFormat>On-screen Show (4:3)</PresentationFormat>
  <Paragraphs>391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Helvetica Neue</vt:lpstr>
      <vt:lpstr>Times New Roman</vt:lpstr>
      <vt:lpstr>Courier</vt:lpstr>
      <vt:lpstr>Times</vt:lpstr>
      <vt:lpstr>Arial</vt:lpstr>
      <vt:lpstr>18 VAG Rounded Bold   07390</vt:lpstr>
      <vt:lpstr>Courier New</vt:lpstr>
      <vt:lpstr>cs162-fa14</vt:lpstr>
      <vt:lpstr> Computational Structures in Data Science</vt:lpstr>
      <vt:lpstr>Computational Concepts Toolbox</vt:lpstr>
      <vt:lpstr>Today’s Lecture</vt:lpstr>
      <vt:lpstr>Announcements</vt:lpstr>
      <vt:lpstr>Recall: Iteration</vt:lpstr>
      <vt:lpstr>Recursion Key concepts – by example</vt:lpstr>
      <vt:lpstr>Recursion</vt:lpstr>
      <vt:lpstr>Why does it work</vt:lpstr>
      <vt:lpstr>How does it work?</vt:lpstr>
      <vt:lpstr>Questions</vt:lpstr>
      <vt:lpstr>Local variables</vt:lpstr>
      <vt:lpstr>Fibonacci Sequence</vt:lpstr>
      <vt:lpstr>Go Bears!</vt:lpstr>
      <vt:lpstr>How many calls?</vt:lpstr>
      <vt:lpstr>Answer 9</vt:lpstr>
      <vt:lpstr>Trust …</vt:lpstr>
      <vt:lpstr>Recursion (unwanted)</vt:lpstr>
      <vt:lpstr>Example I</vt:lpstr>
      <vt:lpstr>Extra: List Files in Python</vt:lpstr>
      <vt:lpstr>Abstract Data Type</vt:lpstr>
      <vt:lpstr>Why ADTs?</vt:lpstr>
      <vt:lpstr>Examples Data Types You have seen</vt:lpstr>
      <vt:lpstr>An Abstract Data Type: Key-Value Pair</vt:lpstr>
      <vt:lpstr>Key-Value ADT</vt:lpstr>
      <vt:lpstr>A little application</vt:lpstr>
      <vt:lpstr>A Layered Design Process</vt:lpstr>
      <vt:lpstr>Example 1</vt:lpstr>
      <vt:lpstr>Dictionaries</vt:lpstr>
      <vt:lpstr>Dictionary Example</vt:lpstr>
      <vt:lpstr>Beware</vt:lpstr>
      <vt:lpstr>Example 3</vt:lpstr>
      <vt:lpstr>C.O.R.E concepts</vt:lpstr>
      <vt:lpstr>Creating an Abtract Data Type</vt:lpstr>
      <vt:lpstr>Building Apps over KV ADT</vt:lpstr>
      <vt:lpstr>Example: make_friends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Michael Ball</cp:lastModifiedBy>
  <cp:revision>48</cp:revision>
  <cp:lastPrinted>2019-10-14T20:53:36Z</cp:lastPrinted>
  <dcterms:modified xsi:type="dcterms:W3CDTF">2019-10-21T05:41:18Z</dcterms:modified>
</cp:coreProperties>
</file>